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FBA8-9A0A-4F1B-9DF2-E7271C26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A0845-56B8-4A91-A050-B34989AE6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60B70-BCF2-4086-BE3E-2605693F1324}" type="datetimeFigureOut">
              <a:rPr lang="en-US" smtClean="0"/>
              <a:t>18/02/2021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91832-2E08-4BCC-B3E3-DF42CDA8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5287B-7BF9-4019-B669-F76B76C9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3812-DB18-4496-8295-0F5E734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4398B-A751-48E5-9932-CF628ACD7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E5A64-061E-439B-BB66-0F9E97E11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17C6C-3328-4AEE-A1DA-D02B437F1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0B70-BCF2-4086-BE3E-2605693F1324}" type="datetimeFigureOut">
              <a:rPr lang="en-US" smtClean="0"/>
              <a:t>18/02/2021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21219-8488-4A87-93F3-A9BFAD961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B4CAC-D8C2-4FDA-9D5A-ACED2BC7C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33812-DB18-4496-8295-0F5E7343E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B2D441-61D3-40D4-BEBC-53D4C54F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solidFill>
                  <a:srgbClr val="7030A0"/>
                </a:solidFill>
              </a:rPr>
              <a:t>Ch</a:t>
            </a:r>
            <a:r>
              <a:rPr lang="vi-VN" i="1">
                <a:solidFill>
                  <a:srgbClr val="7030A0"/>
                </a:solidFill>
              </a:rPr>
              <a:t>ươ</a:t>
            </a:r>
            <a:r>
              <a:rPr lang="en-US" i="1">
                <a:solidFill>
                  <a:srgbClr val="7030A0"/>
                </a:solidFill>
              </a:rPr>
              <a:t>ng 3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C51B9-6AD0-41B2-BC43-CD1F5AE7C6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13048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E3DD57-B9FA-4437-A338-A3CD2A82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3.1.6. Hai phương pháp sản xuất giá trị thặng dư </a:t>
            </a:r>
            <a:br>
              <a:rPr lang="en-US"/>
            </a:br>
            <a:r>
              <a:rPr lang="en-US"/>
              <a:t>(PPSX GTTD)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A78E0-4B4A-4BCA-A87D-30FB53259C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8430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FE2A61-5A53-435D-B9D6-FBBB6BE2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3.1.6. Hai phương pháp sản xuất giá trị thặng dư </a:t>
            </a:r>
            <a:br>
              <a:rPr lang="en-US"/>
            </a:br>
            <a:r>
              <a:rPr lang="en-US"/>
              <a:t>(PPSX GTTD)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A7962-6E6E-4207-A3DB-9203807ED0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2373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92E746-E5F3-4BD3-AEE3-6CE6CA04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3.1.6. Hai phương pháp sản xuất giá trị thặng dư </a:t>
            </a:r>
            <a:br>
              <a:rPr lang="en-US"/>
            </a:br>
            <a:r>
              <a:rPr lang="en-US"/>
              <a:t>(PPSX GTTD)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ACF0F-7289-4AAD-A141-E120684C05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98409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8F1585-8B95-4A56-932B-93C044C7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3.2. TIỀN CÔNG TRONG CHỦ NGHĨA T</a:t>
            </a:r>
            <a:r>
              <a:rPr lang="vi-VN"/>
              <a:t>Ư</a:t>
            </a:r>
            <a:r>
              <a:rPr lang="en-US"/>
              <a:t> BẢN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B8ED8-A7FD-4677-B290-A177C09ADC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03649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F52EAA-8C5F-4DA4-8A8D-0777D8A5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3.2. TIỀN CÔNG TRONG CHỦ NGHĨA T</a:t>
            </a:r>
            <a:r>
              <a:rPr lang="vi-VN"/>
              <a:t>Ư</a:t>
            </a:r>
            <a:r>
              <a:rPr lang="en-US"/>
              <a:t> BẢN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C32FA-1640-4BEC-B706-05BAAD9A6B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3159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081168-5A86-412F-A37E-C746DF5D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3.2. TIỀN CÔNG TRONG CHỦ NGHĨA T</a:t>
            </a:r>
            <a:r>
              <a:rPr lang="vi-VN"/>
              <a:t>Ư</a:t>
            </a:r>
            <a:r>
              <a:rPr lang="en-US"/>
              <a:t> BẢN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74DBC-0A0E-41A9-9B37-E350ACC02D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38738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1F13AD-FC5F-460B-AA6A-C310DEDB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3.3. TÍCH LŨY TƯ BẢN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17986-C1A0-4C9E-A84C-0506820D9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6004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1CA1F3-3AA2-4E6B-AD88-392337F4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/>
              <a:t>3.3.1. Bản chất của tích lũy t</a:t>
            </a:r>
            <a:r>
              <a:rPr lang="vi-VN"/>
              <a:t>ư</a:t>
            </a:r>
            <a:r>
              <a:rPr lang="en-US"/>
              <a:t> bản (TLTB)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F2216-AFFF-4CC6-A8F5-62A4A369C0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0085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CC82A1-7B57-4B1C-8D75-8AE6A157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3.3.2. Tích tụ t</a:t>
            </a:r>
            <a:r>
              <a:rPr lang="vi-VN"/>
              <a:t>ư</a:t>
            </a:r>
            <a:r>
              <a:rPr lang="en-US"/>
              <a:t> bản và tập trung t</a:t>
            </a:r>
            <a:r>
              <a:rPr lang="vi-VN"/>
              <a:t>ư</a:t>
            </a:r>
            <a:r>
              <a:rPr lang="en-US"/>
              <a:t> bản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97FF0-E441-42FF-91C8-C746BE8FC5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1234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38C0E9-BE9E-4766-9F05-5BE7EF5D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3.3.3. Cấu tạo hữu cơ của tư bản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D30830-DBDC-4F4D-BD29-AE233214E1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50705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C992B9-A273-40D0-81E0-50D783F6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3.1. LÝ LUẬN CỦA C.MÁC VỀ GIÁ TRỊ THẶNG D</a:t>
            </a:r>
            <a:r>
              <a:rPr lang="vi-VN">
                <a:solidFill>
                  <a:srgbClr val="0F02BE"/>
                </a:solidFill>
              </a:rPr>
              <a:t>Ư</a:t>
            </a:r>
            <a:endParaRPr lang="en-US" dirty="0">
              <a:solidFill>
                <a:srgbClr val="0F02B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A7F48-F7AB-4EFE-BDF5-9C49C186B5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86083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5ADA01-72CA-4F0B-A967-A8519A9D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0F02BE"/>
                </a:solidFill>
              </a:rPr>
              <a:t>3.4. TUẦN HOÀN VÀ CHU CHUYỂN T</a:t>
            </a:r>
            <a:r>
              <a:rPr lang="vi-VN" sz="2800">
                <a:solidFill>
                  <a:srgbClr val="0F02BE"/>
                </a:solidFill>
              </a:rPr>
              <a:t>Ư</a:t>
            </a:r>
            <a:r>
              <a:rPr lang="en-US" sz="2800">
                <a:solidFill>
                  <a:srgbClr val="0F02BE"/>
                </a:solidFill>
              </a:rPr>
              <a:t> BẢN</a:t>
            </a:r>
            <a:endParaRPr lang="en-US" sz="2800" dirty="0">
              <a:solidFill>
                <a:srgbClr val="0F02B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7634D-ED0C-4F74-AD2B-1CCAAC72EC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14524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E99F35-4B3C-42F0-8923-87F8DC42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3.4.1. Tuần hoàn của t</a:t>
            </a:r>
            <a:r>
              <a:rPr lang="vi-VN"/>
              <a:t>ư</a:t>
            </a:r>
            <a:r>
              <a:rPr lang="en-US"/>
              <a:t> bản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5B6DB-64E1-42B1-AE7F-6438D14680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75601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AA4FC1-BFEA-42BF-9461-4998EEB6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3.4.2. Chu chuyển tư bản (CCTB)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EEF16-704B-4571-826D-02C7193D7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84166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E049E6-20C9-4525-9E29-C8B6C748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3.4.2. Chu chuyển tư bản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6793E-E5DA-42FB-B5F7-059A2E2717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38764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273E93-D9FF-4268-A538-9A4B9545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3.4.2. Chu chuyển tư bản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DD53C-461C-487E-A77F-7196CBF4C9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94329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12FF7F-0A4D-4BD1-A584-B921DA34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3.4.2. Chu chuyển tư bản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A6E97-6468-40B5-BCFB-AB092C5DC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36163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C7175D-4453-4B18-B3A6-AD4F40E0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3.4.2. Chu chuyển tư bản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99393-AB7E-4A96-B7DF-E2A661C8F8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26453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3D5822-F1D3-49CB-871A-FD4E7238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3.4.3. Tư bản cố định và tư bản lưu động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1B634-2A55-475A-9F00-1E68FAEAF8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4435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0E8824-564B-4D4C-931F-53092B7A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3.4.4. Ý nghĩa nghiên cứu tuần hoàn và chu chuyển của t</a:t>
            </a:r>
            <a:r>
              <a:rPr lang="vi-VN"/>
              <a:t>ư</a:t>
            </a:r>
            <a:r>
              <a:rPr lang="en-US"/>
              <a:t> bản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D1C63-8E11-4904-9B74-69947A978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2985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ED39CF-5090-455A-950F-3737F75D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3.5. Các hình thái t</a:t>
            </a:r>
            <a:r>
              <a:rPr lang="vi-VN"/>
              <a:t>ư</a:t>
            </a:r>
            <a:r>
              <a:rPr lang="en-US"/>
              <a:t> bản và các hình thức biểu hiện của GTTD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5E2C0-2A52-433D-9F1D-8482A2FD3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54117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89D0FD-F22D-40FA-8C38-3E434500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F02BE"/>
                </a:solidFill>
              </a:rPr>
              <a:t>3.1.1. Công thức chung của t</a:t>
            </a:r>
            <a:r>
              <a:rPr lang="vi-VN" sz="3200">
                <a:solidFill>
                  <a:srgbClr val="0F02BE"/>
                </a:solidFill>
              </a:rPr>
              <a:t>ư</a:t>
            </a:r>
            <a:r>
              <a:rPr lang="en-US" sz="3200">
                <a:solidFill>
                  <a:srgbClr val="0F02BE"/>
                </a:solidFill>
              </a:rPr>
              <a:t> bản</a:t>
            </a:r>
            <a:endParaRPr lang="en-US" sz="3200" dirty="0">
              <a:solidFill>
                <a:srgbClr val="0F02B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B1B36-3A06-47AA-B19D-7842EFC7DF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58925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A7D78C-7853-4C17-B94A-16C05446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3.5.1.2</a:t>
            </a:r>
            <a:r>
              <a:rPr lang="en-US"/>
              <a:t>. Lợi nhuận (p)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FD91E-8AB8-4709-AC84-BDD5F14DCC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12578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0015C6-0EAC-4633-9E3C-A9398487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3.5.1.3</a:t>
            </a:r>
            <a:r>
              <a:rPr lang="en-US"/>
              <a:t>. Tỷ suất lợi nhuận (p’)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914EA-F527-4889-95FE-E7F9A84B0A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5957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653808-BA8D-4433-B4D5-7B0C5C7F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3.5.2. Lợi nhuận bình quân và giá cả sản xuất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1317C-89FF-49ED-9C1E-6AF6C0DFB8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48409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5BEC2C-5CCF-4FE2-827D-7EAF0785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0F02BE"/>
                </a:solidFill>
              </a:rPr>
              <a:t>3.5.2.1. Cạnh tranh trong nội bộ ngành và sự hình thành giá trị thị trường của hàng hoá</a:t>
            </a:r>
            <a:endParaRPr lang="en-US" sz="2800" dirty="0">
              <a:solidFill>
                <a:srgbClr val="0F02B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93EB1-FC62-4157-A121-3F98D880B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41582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FD972B-28E7-4806-859F-85074F89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3.5.2.2</a:t>
            </a:r>
            <a:r>
              <a:rPr lang="en-US"/>
              <a:t>. Cạnh tranh giữa các ngành và sự hình thành tỷ suất lợi nhuận bình quân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F5790-8C35-486C-855C-3116DBD53C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91178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DF1A64-A6E8-4F35-8FB2-B53814B65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3.5.2.2</a:t>
            </a:r>
            <a:r>
              <a:rPr lang="en-US"/>
              <a:t>. Cạnh tranh giữa các ngành và sự hình thành tỷ suất lợi nhuận bình quân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D351A-FE8C-4980-8EA7-2BD11D196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98470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527794-F77D-4134-9EC6-55FAE186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3.5.2.2</a:t>
            </a:r>
            <a:r>
              <a:rPr lang="en-US"/>
              <a:t>. Cạnh tranh giữa các ngành và sự hình thành tỷ suất lợi nhuận bình quân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ED178-257D-49EB-BAB9-B3A1F7903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840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57427E-3780-49AC-A7F6-6EA2E5E7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</a:t>
            </a:r>
            <a:r>
              <a:rPr lang="en-US"/>
              <a:t>3. Các hình thái t</a:t>
            </a:r>
            <a:r>
              <a:rPr lang="vi-VN"/>
              <a:t>ư</a:t>
            </a:r>
            <a:r>
              <a:rPr lang="en-US"/>
              <a:t> bản và lợi nhuận của chúng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BA99C-9708-4F7B-AF99-C97D2C04D1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40755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F5C1B6-F683-49BE-9ECA-2DBBAE30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3.5.3.1. </a:t>
            </a:r>
            <a:r>
              <a:rPr lang="en-US"/>
              <a:t>Tư bản thương nghiệp và lợi nhuận thương nghiệp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30889-4D79-413A-A057-617ABC5E1E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468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6FD14F-25DC-489D-8521-6EC34B06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3.5.3.1. </a:t>
            </a:r>
            <a:r>
              <a:rPr lang="en-US"/>
              <a:t>Tư bản thương nghiệp và lợi nhuận thương nghiệp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44FC1-C2D7-4950-B8B9-8AE3685E72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92347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14240F-D244-413F-9F0A-BAD621CB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3.1.2. Hàng hoá sức lao </a:t>
            </a:r>
            <a:r>
              <a:rPr lang="vi-VN"/>
              <a:t>độ</a:t>
            </a:r>
            <a:r>
              <a:rPr lang="en-US"/>
              <a:t>ng (HH SLĐ)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070C0-7D7D-4CE7-9FC5-F8745DE0B4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12208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568232-5D74-43C0-AC0B-92BCA6AA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3.5.3.2</a:t>
            </a:r>
            <a:r>
              <a:rPr lang="en-US"/>
              <a:t>. Tư bản cho vay và lợi tức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29D94-558D-4A6F-9CD4-F99511C7D4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23773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24B5A7-7F8C-48FE-8AEA-9004BBA3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3.5.3.2</a:t>
            </a:r>
            <a:r>
              <a:rPr lang="en-US"/>
              <a:t>. Tư bản cho vay và lợi tức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BB94C-C6EE-4F0D-92DF-4A4518910C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0661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A09CC6-3DED-42CD-83C6-2B3E5569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3.5.3.3</a:t>
            </a:r>
            <a:r>
              <a:rPr lang="en-US"/>
              <a:t>. Địa tô tư bản chủ nghĩa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F5D89-2D1D-4524-88FB-2943F148D1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79856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D2BE89-14FC-4D9B-A225-154D8B76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3.5.3.3</a:t>
            </a:r>
            <a:r>
              <a:rPr lang="en-US"/>
              <a:t>. Địa tô tư bản chủ nghĩa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5777B-9452-4040-8A9A-27E42143CA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35133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83BACC-26F4-49AE-B7EA-174774FE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F02BE"/>
                </a:solidFill>
              </a:rPr>
              <a:t>3.5.3.3</a:t>
            </a:r>
            <a:r>
              <a:rPr lang="en-US"/>
              <a:t>. Địa tô tư bản chủ nghĩa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2DAC1-7A70-4DE4-90F0-18F8807706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35706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21CDDA-6146-4F60-9997-2F2D0B5C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/>
              <a:t>Hai thuộc tính của hàng hoá sức lao </a:t>
            </a:r>
            <a:r>
              <a:rPr lang="vi-VN"/>
              <a:t>độ</a:t>
            </a:r>
            <a:r>
              <a:rPr lang="en-US"/>
              <a:t>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5B6E6-59E1-479F-9050-35A95BF3B9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7387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BE3451-8D9A-4DDB-9453-EC3F0AC5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F9712-B889-4720-AFAF-9CD96EB914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28019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68D3F9-4FFC-4451-89F6-71439427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3.1.3. Quá trình SX GTTD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0D66E-8BFE-46F4-8293-DE673F0996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9538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D27B27-72CE-4AC0-807D-3CAA3F4CC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3.1.4. Bản chất của t</a:t>
            </a:r>
            <a:r>
              <a:rPr lang="vi-VN"/>
              <a:t>ư</a:t>
            </a:r>
            <a:r>
              <a:rPr lang="en-US"/>
              <a:t> bản, </a:t>
            </a:r>
            <a:br>
              <a:rPr lang="en-US"/>
            </a:br>
            <a:r>
              <a:rPr lang="en-US"/>
              <a:t>tư bản bất biến và tư bản khả biến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92B6E-6E47-4EFD-B497-CCA52753A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5147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F349A4-35DC-4F81-8F8D-F86DDDF7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3.1.5. Tỷ suất GTTD và khối lượng GTTD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069B4-2B81-4B34-B5BC-2DFECFE2E3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02120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Microsoft Office PowerPoint</Application>
  <PresentationFormat>Widescreen</PresentationFormat>
  <Paragraphs>43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Wingdings</vt:lpstr>
      <vt:lpstr>Office Theme</vt:lpstr>
      <vt:lpstr>Chương 3</vt:lpstr>
      <vt:lpstr>3.1. LÝ LUẬN CỦA C.MÁC VỀ GIÁ TRỊ THẶNG DƯ</vt:lpstr>
      <vt:lpstr>3.1.1. Công thức chung của tư bản</vt:lpstr>
      <vt:lpstr>3.1.2. Hàng hoá sức lao động (HH SLĐ)</vt:lpstr>
      <vt:lpstr>Hai thuộc tính của hàng hoá sức lao động</vt:lpstr>
      <vt:lpstr>PowerPoint Presentation</vt:lpstr>
      <vt:lpstr>3.1.3. Quá trình SX GTTD</vt:lpstr>
      <vt:lpstr>3.1.4. Bản chất của tư bản,  tư bản bất biến và tư bản khả biến</vt:lpstr>
      <vt:lpstr>3.1.5. Tỷ suất GTTD và khối lượng GTTD</vt:lpstr>
      <vt:lpstr>3.1.6. Hai phương pháp sản xuất giá trị thặng dư  (PPSX GTTD)</vt:lpstr>
      <vt:lpstr>3.1.6. Hai phương pháp sản xuất giá trị thặng dư  (PPSX GTTD)</vt:lpstr>
      <vt:lpstr>3.1.6. Hai phương pháp sản xuất giá trị thặng dư  (PPSX GTTD)</vt:lpstr>
      <vt:lpstr>3.2. TIỀN CÔNG TRONG CHỦ NGHĨA TƯ BẢN</vt:lpstr>
      <vt:lpstr>3.2. TIỀN CÔNG TRONG CHỦ NGHĨA TƯ BẢN</vt:lpstr>
      <vt:lpstr>3.2. TIỀN CÔNG TRONG CHỦ NGHĨA TƯ BẢN </vt:lpstr>
      <vt:lpstr>3.3. TÍCH LŨY TƯ BẢN</vt:lpstr>
      <vt:lpstr>3.3.1. Bản chất của tích lũy tư bản (TLTB)</vt:lpstr>
      <vt:lpstr>3.3.2. Tích tụ tư bản và tập trung tư bản</vt:lpstr>
      <vt:lpstr>3.3.3. Cấu tạo hữu cơ của tư bản</vt:lpstr>
      <vt:lpstr>3.4. TUẦN HOÀN VÀ CHU CHUYỂN TƯ BẢN</vt:lpstr>
      <vt:lpstr>3.4.1. Tuần hoàn của tư bản</vt:lpstr>
      <vt:lpstr>3.4.2. Chu chuyển tư bản (CCTB)</vt:lpstr>
      <vt:lpstr>3.4.2. Chu chuyển tư bản</vt:lpstr>
      <vt:lpstr>3.4.2. Chu chuyển tư bản</vt:lpstr>
      <vt:lpstr>3.4.2. Chu chuyển tư bản</vt:lpstr>
      <vt:lpstr>3.4.2. Chu chuyển tư bản</vt:lpstr>
      <vt:lpstr>3.4.3. Tư bản cố định và tư bản lưu động</vt:lpstr>
      <vt:lpstr>3.4.4. Ý nghĩa nghiên cứu tuần hoàn và chu chuyển của tư bản</vt:lpstr>
      <vt:lpstr>3.5. Các hình thái tư bản và các hình thức biểu hiện của GTTD</vt:lpstr>
      <vt:lpstr>3.5.1.2. Lợi nhuận (p) </vt:lpstr>
      <vt:lpstr>3.5.1.3. Tỷ suất lợi nhuận (p’)</vt:lpstr>
      <vt:lpstr>3.5.2. Lợi nhuận bình quân và giá cả sản xuất</vt:lpstr>
      <vt:lpstr>3.5.2.1. Cạnh tranh trong nội bộ ngành và sự hình thành giá trị thị trường của hàng hoá</vt:lpstr>
      <vt:lpstr>3.5.2.2. Cạnh tranh giữa các ngành và sự hình thành tỷ suất lợi nhuận bình quân</vt:lpstr>
      <vt:lpstr>3.5.2.2. Cạnh tranh giữa các ngành và sự hình thành tỷ suất lợi nhuận bình quân</vt:lpstr>
      <vt:lpstr>3.5.2.2. Cạnh tranh giữa các ngành và sự hình thành tỷ suất lợi nhuận bình quân</vt:lpstr>
      <vt:lpstr>3.5.3. Các hình thái tư bản và lợi nhuận của chúng</vt:lpstr>
      <vt:lpstr>3.5.3.1. Tư bản thương nghiệp và lợi nhuận thương nghiệp</vt:lpstr>
      <vt:lpstr>3.5.3.1. Tư bản thương nghiệp và lợi nhuận thương nghiệp</vt:lpstr>
      <vt:lpstr>3.5.3.2. Tư bản cho vay và lợi tức</vt:lpstr>
      <vt:lpstr>3.5.3.2. Tư bản cho vay và lợi tức</vt:lpstr>
      <vt:lpstr>3.5.3.3. Địa tô tư bản chủ nghĩa</vt:lpstr>
      <vt:lpstr>3.5.3.3. Địa tô tư bản chủ nghĩa</vt:lpstr>
      <vt:lpstr>3.5.3.3. Địa tô tư bản chủ nghĩa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3</dc:title>
  <dc:creator>Quoc Phong Vu</dc:creator>
  <cp:lastModifiedBy>Quoc Phong Vu</cp:lastModifiedBy>
  <cp:revision>1</cp:revision>
  <dcterms:created xsi:type="dcterms:W3CDTF">2021-02-18T14:38:53Z</dcterms:created>
  <dcterms:modified xsi:type="dcterms:W3CDTF">2021-02-18T14:38:53Z</dcterms:modified>
</cp:coreProperties>
</file>